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59" r:id="rId4"/>
    <p:sldId id="260" r:id="rId5"/>
    <p:sldId id="266" r:id="rId6"/>
    <p:sldId id="267" r:id="rId7"/>
    <p:sldId id="268" r:id="rId8"/>
    <p:sldId id="264" r:id="rId9"/>
    <p:sldId id="263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84A0"/>
    <a:srgbClr val="1A8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C61276-0182-4889-9F2E-66BB12ADA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C1FFED8-8F8B-4083-9CF5-ED3FE9559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09AC8B-0FDF-4C77-9B69-82E2B6FEA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6CF6B8B-A209-4FF7-B388-069A631F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AB3338-E89F-4BF8-9F6C-21F4AB59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027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AD9F52-5379-47B3-A455-761AB48D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C7060E-7C38-4E3E-B773-3BC4468BE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85244C-4050-46A7-A3B7-C04A5B3E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4A27FD-E1D9-4718-AE4F-A9A532BCC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5E4FEF-EE59-4412-A145-5C61B4080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191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EF9D94-8D85-4246-A35E-3D93043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8FA5484-E8C9-42BB-983D-F91DCCDBD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5A097D-3C74-466B-881C-9218116E4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B1C1016-33A6-45C0-9AE7-9ECD736A9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FEF5BBD-039C-4926-9065-24002F414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121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D4F0E-8444-4E12-B991-52E2D0079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61CEF5-7C0C-41F8-93AF-61D23B2F6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85CF0E-2C49-4A83-A9D8-B87BABD19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4BF9363-273D-4DB7-ACD2-DD0217E5F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DF60BCC-ED2F-4CA0-95E1-0F8F14824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2AD0425-430A-4D67-9105-6851E7756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1319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1548D8-3037-4CDC-A941-0E592B75B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18D048-BC7F-4121-9728-9D1652F25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80050-DAB8-4AB0-8800-F8989C617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1F84628-E4B8-4FEE-96B8-9E7106A4F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62EE8BF-EF2C-4120-A2BF-48EEACDEDA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509B30B-C7F2-46A8-9DAA-AE1D28C0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5D01D87-76E6-49BB-9267-32D29011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AC8198C-35F1-4DC2-AD32-E29E3CFE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11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C2C4D9-F527-479B-9B05-C0B5E49D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B3C4343-1C89-4C80-B08E-2EB5C7818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AEF5ACC-084A-442E-8297-5C8A148A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DCCEF0F-606F-4792-9CB6-E98F895A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604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8DA77AC-23F4-4232-A31A-2B5D359D1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EAA7A5D-D7DA-4D1E-ACC4-C968C4186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DB023DB-8BEB-41FE-8849-561D342C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552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065EAF-0DE4-4B28-AFC1-3D4A8843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5F342A-E496-4D65-8242-8AB9056B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72CC9C-B450-4B6B-A034-F5F0E6DD7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D0BFED1-D0C4-44B5-B374-2E3436B45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8E817DC-BC69-4A1B-AADA-6E45FE311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BC6B809-6C31-4CF0-B730-829171E75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73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2B860C-F9E1-4A26-88F4-BD706480B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4084D56-296A-469E-95B2-265410D70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C378A7B-0258-46E0-8FB0-C4B591707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CE68C42-E9B4-4309-972F-9DBAE2ECD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492C659-2A4B-408C-BFED-C6DB7C9B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86F112-BF8F-467D-85B0-EDDF5E888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12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B19FC4-AE52-4450-ABB6-F53A61581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6247415-8462-49B9-8DE4-07BE3884A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14A375-82E9-43D0-9729-2F4263CAF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8C5313-84F3-4815-9476-59CA49C4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CC77A48-F7FE-436B-8ECD-C1ACDA58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53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5FF1916-3B58-418B-B443-084A94E43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E535D9F-C4CD-4A12-9E99-2A191CD94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DFF14B-541B-48B5-8C5F-2C260124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CD2E8B6-399D-4A17-9440-B17A54339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322DB48-329A-4172-910A-752E9145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09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6DC80E4-D73C-4FF3-BC3D-2211FD588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40315DA-7566-4CE0-B61D-ACDFD223A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FF635E-126A-49D1-A245-0EF0EE084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1EF33-803E-44FA-8886-2DB5221DB32C}" type="datetimeFigureOut">
              <a:rPr lang="pl-PL" smtClean="0"/>
              <a:t>20.08.2025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818DC86-7FAB-41E2-9648-B05DF0F6F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F45BA1-1544-46E0-B446-8E3E3BE10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DB806-7445-4431-B326-2608439A6F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961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tel:+48%20794%20013%20755" TargetMode="External"/><Relationship Id="rId5" Type="http://schemas.openxmlformats.org/officeDocument/2006/relationships/hyperlink" Target="mailto:deweloper@aainwest.pl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2000"/>
                    </a14:imgEffect>
                    <a14:imgEffect>
                      <a14:brightnessContrast bright="-37000" contrast="-3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7312E0-FC11-4FE8-9F4D-311FA304C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95349"/>
            <a:ext cx="9144000" cy="1582359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Inwestycja w Kębłowie</a:t>
            </a:r>
            <a:b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„Domy przy Kopernika”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085648B-5497-424C-B627-3B88804F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0" y="94252"/>
            <a:ext cx="2068049" cy="84764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E22A9BB3-2475-416F-AE44-8DB03E39DD23}"/>
              </a:ext>
            </a:extLst>
          </p:cNvPr>
          <p:cNvSpPr/>
          <p:nvPr/>
        </p:nvSpPr>
        <p:spPr>
          <a:xfrm>
            <a:off x="624469" y="1446074"/>
            <a:ext cx="11151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08B8A0F-F7EF-4B68-B121-267D09AC46F2}"/>
              </a:ext>
            </a:extLst>
          </p:cNvPr>
          <p:cNvSpPr txBox="1"/>
          <p:nvPr/>
        </p:nvSpPr>
        <p:spPr>
          <a:xfrm>
            <a:off x="822959" y="2704685"/>
            <a:ext cx="109527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Przedmiotem oferty są ekskluzywne, nowoczesny domy.</a:t>
            </a:r>
            <a:r>
              <a:rPr lang="pl-PL" sz="2800" dirty="0"/>
              <a:t> </a:t>
            </a:r>
          </a:p>
          <a:p>
            <a:r>
              <a:rPr lang="pl-PL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Oferta skierowana jest do wymagających osób poszukujących domu innego niż wszystkie, jakie są obecnie budowane.</a:t>
            </a:r>
          </a:p>
          <a:p>
            <a:endParaRPr lang="pl-PL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OFERTA BEZPOŚREDNIO OD DEWELOPERA.</a:t>
            </a:r>
            <a:endParaRPr lang="pl-PL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pl-PL" b="1" dirty="0">
                <a:solidFill>
                  <a:schemeClr val="bg1"/>
                </a:solidFill>
              </a:rPr>
            </a:b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7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2000"/>
                    </a14:imgEffect>
                    <a14:imgEffect>
                      <a14:brightnessContrast bright="-37000" contrast="-3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9085648B-5497-424C-B627-3B88804F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E37C5568-4266-48E9-A0E4-9D3EC2E89617}"/>
              </a:ext>
            </a:extLst>
          </p:cNvPr>
          <p:cNvSpPr txBox="1"/>
          <p:nvPr/>
        </p:nvSpPr>
        <p:spPr>
          <a:xfrm>
            <a:off x="97341" y="1046375"/>
            <a:ext cx="114599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OPIS NIERUCHOMOŚCI</a:t>
            </a:r>
          </a:p>
          <a:p>
            <a:endParaRPr lang="pl-PL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Zapraszamy do zamieszkania w wyjątkowym domu w zabudowie bliźniaczej, który łączy przestronność z funkcjonalnością.</a:t>
            </a: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Powierzchnia użytkowa każdego lokalu  to 155,18 m².</a:t>
            </a: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Doskonale doświetlone wnętrza zachwycą od pierwszej chwili. </a:t>
            </a: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parterze znajduje się: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przestronny salon z otwartą kuchnią i wyjściem na ogród, spory przedsionek z wejściem do garażu dwustanowiskowego, pralnia/kotłownia i toaleta.</a:t>
            </a: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Piętro: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prywatna przestrzeń z główną sypialnią, przynależną garderobą i łazienką.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trzy dodatkowe sypialnie, duży ustawny przedpokój  i łazienka.</a:t>
            </a:r>
          </a:p>
          <a:p>
            <a:endParaRPr lang="pl-PL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 jest położony na działce ok. 400 m² z przynależnym dużym ogrodem. </a:t>
            </a: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Budynek na całej powierzchni posiada ogrzewanie podłogowe, zasilane z nowoczesnego dwufunkcyjnego pieca z dodatkowym bojlerem.  </a:t>
            </a:r>
          </a:p>
          <a:p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 to połączenie harmonii i funkcjonalności – miejsce, w którym poczujesz się jak u siebie.</a:t>
            </a:r>
          </a:p>
          <a:p>
            <a:endParaRPr lang="pl-PL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b="1" i="1" u="sng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Na wstępnym etapie inwestycji istnieje możliwość indywidulanej</a:t>
            </a:r>
          </a:p>
          <a:p>
            <a:pPr algn="ctr"/>
            <a:r>
              <a:rPr lang="pl-PL" b="1" i="1" u="sng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aranżacji układu pomieszczeń i poszczególnych instalacji.</a:t>
            </a:r>
          </a:p>
        </p:txBody>
      </p:sp>
    </p:spTree>
    <p:extLst>
      <p:ext uri="{BB962C8B-B14F-4D97-AF65-F5344CB8AC3E}">
        <p14:creationId xmlns:p14="http://schemas.microsoft.com/office/powerpoint/2010/main" val="106678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761319-288A-4E85-BD8B-1FF89F83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41" y="895349"/>
            <a:ext cx="10550912" cy="59626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LOKALIZACJA I OTOCZENIE</a:t>
            </a:r>
            <a:b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Budynek zlokalizowany jest w centrum Kębłowa a zarazem przy lesie. </a:t>
            </a:r>
          </a:p>
          <a:p>
            <a:pPr marL="0" indent="0">
              <a:buNone/>
            </a:pPr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Kębłowo, to urokliwa miejscowość w powiecie wejherowskim, gdzie można odpocząć od zgiełku miasta i cieszyć się otoczeniem przyrody. </a:t>
            </a:r>
          </a:p>
          <a:p>
            <a:pPr marL="0" indent="0">
              <a:buNone/>
            </a:pPr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Dzięki niedawno wybudowanej drodze ekspresowej S6 w ciągu 30 minut można dojechać do centrum Gdyni. </a:t>
            </a:r>
          </a:p>
          <a:p>
            <a:pPr marL="0" indent="0">
              <a:buNone/>
            </a:pPr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pobliżu inwestycji znajdują się bogata infrastruktura: 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szkoła podstawowa z dużą halą gimnastyczną i boiskiem sportowym, placami zabaw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kilka przedszkoli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wszelkiego rodzaju sklepy od małych „osiedlowych” po duże </a:t>
            </a:r>
            <a:r>
              <a:rPr lang="pl-PL" sz="1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sieciówki</a:t>
            </a:r>
            <a:endParaRPr lang="pl-PL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linie autobusowe MZK i PKS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przychodnia zdrowia, lekarze, weterynarze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apteka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salony fryzjerskie, masażu i urody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różnorodna gastronomia 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kościół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placówki banku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paczkomaty</a:t>
            </a:r>
          </a:p>
          <a:p>
            <a:r>
              <a:rPr lang="pl-PL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gminie znajduje się przystanek PKP, SKM oraz karetka pogotowia, straż pożarna i policja.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252B856-3E26-4D66-A32F-1F862A296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21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079A4D1-B126-48B1-8B98-D420EA149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CA5F8C6B-AC8E-4CD9-8BE5-3F8F64ACD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34" y="987416"/>
            <a:ext cx="11719931" cy="577633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l-PL" sz="7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DODATKOWE INFORMACJE: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Możliwość wykończenia „pod klucz” (gotowe podłogi, pomalowane ściany, wykończone łazienki z białym montażem, schody obłożone płytkami, miejsce na kominek -wyprowadzone kominem)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elementy zewnętrzne w komplecie (wjazd do garażu, dojście do drzwi głównych, możliwość oświetlenia wejścia i wjazdu do garażu, oświetlenia tarasu, wyprowadzenia instalacji do kamer)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tarasie, gniazdo 230V oraz wyjście wody do podlewania ogrodu 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możliwość rozprowadzenia </a:t>
            </a:r>
            <a:r>
              <a:rPr lang="pl-PL" sz="5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instalacji alarmowej </a:t>
            </a:r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wszystkich pomieszczeń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instalacja RTV i Internet w każdym pokoju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sterowanie ogrzewaniem w poszczególnych pomieszczeniach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możliwość instalacji paneli fotowoltaicznych 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wysokiej jakości stolarka okienna w kolorze antracytowym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drzwi wejściowe i brama garażowa w kolorze antracytowym 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dach pokryty blachą płaską w kolorze grafitowym. </a:t>
            </a:r>
          </a:p>
          <a:p>
            <a:endParaRPr lang="pl-PL" sz="5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5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5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01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079A4D1-B126-48B1-8B98-D420EA149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CA5F8C6B-AC8E-4CD9-8BE5-3F8F64ACD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34" y="987416"/>
            <a:ext cx="11719931" cy="577633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pl-PL" sz="7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ROZKŁAD POMIESZCZEŃ:</a:t>
            </a:r>
          </a:p>
          <a:p>
            <a:pPr marL="0" indent="0">
              <a:buNone/>
            </a:pPr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Parter: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salon z otwartą kuchnią 30,97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toaleta 2,13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komunikacja 9,31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pralnia/kotłownia 5,40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garaż 30,78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 salonu jest wyjście na duży taras. </a:t>
            </a:r>
          </a:p>
          <a:p>
            <a:pPr marL="0" indent="0">
              <a:buNone/>
            </a:pPr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Piętro: 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sypialnia główna 15,68 m2 ( bezpośrednio z sypialni wyjście do garderoby i dużej łazienki)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garderoba  3,46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łazienka  6,23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korytarz i schody 11,55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sypialnia I 12,58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sypialnia II 8,69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sypialnia III 7,41 m2</a:t>
            </a:r>
          </a:p>
          <a:p>
            <a:r>
              <a:rPr lang="pl-PL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łazienka 4,47 m2</a:t>
            </a:r>
          </a:p>
        </p:txBody>
      </p:sp>
    </p:spTree>
    <p:extLst>
      <p:ext uri="{BB962C8B-B14F-4D97-AF65-F5344CB8AC3E}">
        <p14:creationId xmlns:p14="http://schemas.microsoft.com/office/powerpoint/2010/main" val="2933000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4399BB0-E38F-477B-983B-DC38C1BAE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80" t="1374" r="11005" b="13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079A4D1-B126-48B1-8B98-D420EA149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33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6A9D389-A69D-45E4-91C5-FA6413AF63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02" t="1374" r="11083" b="13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079A4D1-B126-48B1-8B98-D420EA149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5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8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3357BE47-7945-4E93-9009-452EA8FB0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546" y="138113"/>
            <a:ext cx="5864908" cy="3166134"/>
          </a:xfr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85E90F7-325F-418C-820B-775F784D9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84AD990-8FB6-4CAA-B0F1-EDB3359B9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3553753"/>
            <a:ext cx="5767568" cy="311358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13FB783-803A-4BFE-B3A7-9FE4BD431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90" y="3553752"/>
            <a:ext cx="5767569" cy="311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1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2000"/>
                    </a14:imgEffect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761319-288A-4E85-BD8B-1FF89F83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896" y="1088869"/>
            <a:ext cx="10550912" cy="1081669"/>
          </a:xfrm>
        </p:spPr>
        <p:txBody>
          <a:bodyPr/>
          <a:lstStyle/>
          <a:p>
            <a:pPr marL="0" indent="0">
              <a:buNone/>
            </a:pP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Zapraszamy do kontaktu, aby poznać więcej szczegółów dotyczących tej wyjątkowej inwestycji.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79A4D1-B126-48B1-8B98-D420EA149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" y="94252"/>
            <a:ext cx="1954484" cy="80109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24FBBA1-3AD7-40F1-828A-9258D6953D15}"/>
              </a:ext>
            </a:extLst>
          </p:cNvPr>
          <p:cNvSpPr txBox="1"/>
          <p:nvPr/>
        </p:nvSpPr>
        <p:spPr>
          <a:xfrm>
            <a:off x="981307" y="2364059"/>
            <a:ext cx="986883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Dane firmy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 </a:t>
            </a:r>
            <a:r>
              <a:rPr lang="pl-PL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Inwest</a:t>
            </a: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Sp. z o.o. Deweloper Spółka Komandytowa</a:t>
            </a:r>
            <a:b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84-200 Wejherowo</a:t>
            </a:r>
            <a:b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Pl. Jakuba Wejhera 22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deweloper@aainwest.pl</a:t>
            </a:r>
            <a:endParaRPr lang="pl-PL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4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www.aainwest.pl</a:t>
            </a:r>
            <a:b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+48 794 013 755</a:t>
            </a:r>
            <a:endParaRPr lang="pl-PL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KRS: 0000794297</a:t>
            </a:r>
            <a:b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NIP 5882451344,</a:t>
            </a:r>
            <a:b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REGON: 383913360</a:t>
            </a:r>
            <a:br>
              <a:rPr lang="pl-PL" b="1" dirty="0">
                <a:solidFill>
                  <a:schemeClr val="bg1"/>
                </a:solidFill>
              </a:rPr>
            </a:b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55640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600</Words>
  <Application>Microsoft Office PowerPoint</Application>
  <PresentationFormat>Panoramiczny</PresentationFormat>
  <Paragraphs>75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Motyw pakietu Office</vt:lpstr>
      <vt:lpstr>Inwestycja w Kębłowie „Domy przy Kopernika”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Ogłoszenia :</dc:title>
  <dc:creator>Wysłouch Maciej</dc:creator>
  <cp:lastModifiedBy>Jakub Teszka</cp:lastModifiedBy>
  <cp:revision>61</cp:revision>
  <dcterms:created xsi:type="dcterms:W3CDTF">2024-08-26T07:59:04Z</dcterms:created>
  <dcterms:modified xsi:type="dcterms:W3CDTF">2025-08-20T17:14:21Z</dcterms:modified>
</cp:coreProperties>
</file>